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9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8" r:id="rId11"/>
    <p:sldId id="269" r:id="rId12"/>
    <p:sldId id="270" r:id="rId13"/>
    <p:sldId id="266" r:id="rId14"/>
    <p:sldId id="267" r:id="rId15"/>
    <p:sldId id="271" r:id="rId16"/>
    <p:sldId id="272" r:id="rId17"/>
    <p:sldId id="273" r:id="rId18"/>
    <p:sldId id="274" r:id="rId19"/>
    <p:sldId id="275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as Houstis" initials="EH" lastIdx="2" clrIdx="0">
    <p:extLst>
      <p:ext uri="{19B8F6BF-5375-455C-9EA6-DF929625EA0E}">
        <p15:presenceInfo xmlns:p15="http://schemas.microsoft.com/office/powerpoint/2012/main" userId="ea7731fb56cdfe8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9" autoAdjust="0"/>
    <p:restoredTop sz="94340" autoAdjust="0"/>
  </p:normalViewPr>
  <p:slideViewPr>
    <p:cSldViewPr snapToGrid="0">
      <p:cViewPr varScale="1">
        <p:scale>
          <a:sx n="84" d="100"/>
          <a:sy n="84" d="100"/>
        </p:scale>
        <p:origin x="120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50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28T18:46:32.568" idx="1">
    <p:pos x="-30" y="1875"/>
    <p:text/>
    <p:extLst>
      <p:ext uri="{C676402C-5697-4E1C-873F-D02D1690AC5C}">
        <p15:threadingInfo xmlns:p15="http://schemas.microsoft.com/office/powerpoint/2012/main" timeZoneBias="-180"/>
      </p:ext>
    </p:extLst>
  </p:cm>
  <p:cm authorId="1" dt="2022-03-28T19:48:49.116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-245659"/>
            <a:ext cx="7465325" cy="859808"/>
          </a:xfrm>
          <a:prstGeom prst="rect">
            <a:avLst/>
          </a:prstGeom>
          <a:solidFill>
            <a:srgbClr val="92D05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l-GR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ΚΑΛΟ ΠΑΣΧΑ </a:t>
            </a:r>
            <a:endParaRPr lang="en-US" sz="3200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 flipH="1">
            <a:off x="6856412" y="0"/>
            <a:ext cx="103945" cy="458788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B039C-E184-4C5E-B6D9-0268C15341A8}" type="datetimeFigureOut">
              <a:rPr lang="en-US" smtClean="0"/>
              <a:t>2/16/2023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B0DE4-D1A2-4FE6-B435-D6ADA98CDAC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792" y="2367888"/>
            <a:ext cx="2511185" cy="353477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1336" y="32811"/>
            <a:ext cx="2265532" cy="342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24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4EBA3-379C-4EE5-9707-54D3216B5A08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250A4-1AD3-4A7C-84D7-64F2A5789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72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250A4-1AD3-4A7C-84D7-64F2A5789B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70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568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0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875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8701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63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3171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2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78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77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25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486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54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79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62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67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76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19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ED9CC71-7CB1-418D-A7D8-47C923E6591D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0A0246E-1660-4B51-90CD-A28DE7F0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753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  <p:sldLayoutId id="2147484022" r:id="rId13"/>
    <p:sldLayoutId id="2147484023" r:id="rId14"/>
    <p:sldLayoutId id="2147484024" r:id="rId15"/>
    <p:sldLayoutId id="2147484025" r:id="rId16"/>
    <p:sldLayoutId id="214748402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sm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</a:t>
            </a:r>
            <a:r>
              <a:rPr lang="el-GR" dirty="0" smtClean="0">
                <a:solidFill>
                  <a:srgbClr val="FF0000"/>
                </a:solidFill>
              </a:rPr>
              <a:t>λόγος</a:t>
            </a:r>
            <a:r>
              <a:rPr lang="el-GR" dirty="0" smtClean="0"/>
              <a:t> περί </a:t>
            </a:r>
            <a:r>
              <a:rPr lang="el-GR" dirty="0" smtClean="0">
                <a:solidFill>
                  <a:srgbClr val="00B050"/>
                </a:solidFill>
              </a:rPr>
              <a:t>Πιθανοτήτων</a:t>
            </a:r>
            <a:r>
              <a:rPr lang="el-GR" dirty="0" smtClean="0"/>
              <a:t> και </a:t>
            </a:r>
            <a:r>
              <a:rPr lang="el-GR" dirty="0" smtClean="0">
                <a:solidFill>
                  <a:schemeClr val="accent5"/>
                </a:solidFill>
              </a:rPr>
              <a:t>Στατιστικής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 flipV="1">
            <a:off x="684212" y="7360920"/>
            <a:ext cx="6400800" cy="97155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8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1" y="5689600"/>
            <a:ext cx="8009845" cy="1168400"/>
          </a:xfrm>
        </p:spPr>
        <p:txBody>
          <a:bodyPr/>
          <a:lstStyle/>
          <a:p>
            <a:r>
              <a:rPr lang="el-GR" sz="2800" dirty="0" err="1" smtClean="0"/>
              <a:t>Τυχαιες</a:t>
            </a:r>
            <a:r>
              <a:rPr lang="el-GR" dirty="0" smtClean="0"/>
              <a:t> </a:t>
            </a:r>
            <a:r>
              <a:rPr lang="el-GR" sz="2800" dirty="0" err="1" smtClean="0"/>
              <a:t>μεταβλητες</a:t>
            </a:r>
            <a:r>
              <a:rPr lang="el-GR" dirty="0" smtClean="0"/>
              <a:t> </a:t>
            </a:r>
            <a:r>
              <a:rPr lang="el-GR" dirty="0" err="1" smtClean="0">
                <a:solidFill>
                  <a:srgbClr val="FFFF00"/>
                </a:solidFill>
              </a:rPr>
              <a:t>διακριτες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53318" y="-3437770"/>
            <a:ext cx="5874052" cy="12380688"/>
          </a:xfrm>
        </p:spPr>
      </p:pic>
      <p:sp>
        <p:nvSpPr>
          <p:cNvPr id="11" name="Θέση περιεχομένου 10"/>
          <p:cNvSpPr>
            <a:spLocks noGrp="1"/>
          </p:cNvSpPr>
          <p:nvPr>
            <p:ph sz="half" idx="2"/>
          </p:nvPr>
        </p:nvSpPr>
        <p:spPr>
          <a:xfrm flipV="1">
            <a:off x="4707864" y="1030514"/>
            <a:ext cx="4934479" cy="61687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2" y="5257800"/>
            <a:ext cx="8534400" cy="736599"/>
          </a:xfrm>
        </p:spPr>
        <p:txBody>
          <a:bodyPr/>
          <a:lstStyle/>
          <a:p>
            <a:r>
              <a:rPr lang="el-GR" sz="2800" dirty="0" err="1" smtClean="0"/>
              <a:t>Τυχαιες</a:t>
            </a:r>
            <a:r>
              <a:rPr lang="el-GR" dirty="0" smtClean="0"/>
              <a:t> </a:t>
            </a:r>
            <a:r>
              <a:rPr lang="el-GR" sz="2800" dirty="0" err="1" smtClean="0"/>
              <a:t>Μεταβλητες</a:t>
            </a:r>
            <a:r>
              <a:rPr lang="el-GR" dirty="0" smtClean="0"/>
              <a:t> </a:t>
            </a:r>
            <a:r>
              <a:rPr lang="el-GR" dirty="0" err="1" smtClean="0">
                <a:solidFill>
                  <a:srgbClr val="FFFF00"/>
                </a:solidFill>
              </a:rPr>
              <a:t>Συνεχεις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672" y="251459"/>
            <a:ext cx="5907087" cy="4720591"/>
          </a:xfrm>
        </p:spPr>
      </p:pic>
      <p:pic>
        <p:nvPicPr>
          <p:cNvPr id="7" name="Θέση περιεχομένου 6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5792" y="-160020"/>
            <a:ext cx="4720590" cy="5543549"/>
          </a:xfrm>
        </p:spPr>
      </p:pic>
    </p:spTree>
    <p:extLst>
      <p:ext uri="{BB962C8B-B14F-4D97-AF65-F5344CB8AC3E}">
        <p14:creationId xmlns:p14="http://schemas.microsoft.com/office/powerpoint/2010/main" val="55025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Τυχαιες</a:t>
            </a:r>
            <a:r>
              <a:rPr lang="el-GR" dirty="0" smtClean="0"/>
              <a:t> </a:t>
            </a:r>
            <a:r>
              <a:rPr lang="el-GR" dirty="0" err="1" smtClean="0"/>
              <a:t>Μεταβλητες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b="1" dirty="0" smtClean="0"/>
              <a:t>Αντιπροσωπευτικές τιμές</a:t>
            </a:r>
            <a:r>
              <a:rPr lang="en-US" b="1" dirty="0" smtClean="0"/>
              <a:t>:</a:t>
            </a:r>
          </a:p>
          <a:p>
            <a:r>
              <a:rPr lang="el-GR" b="1" dirty="0" smtClean="0"/>
              <a:t>Μέση τιμή</a:t>
            </a:r>
          </a:p>
          <a:p>
            <a:r>
              <a:rPr lang="el-GR" b="1" dirty="0" smtClean="0"/>
              <a:t>Διασπορά</a:t>
            </a:r>
            <a:endParaRPr lang="en-US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b="1" dirty="0" smtClean="0"/>
              <a:t>Ισχύουν</a:t>
            </a:r>
            <a:r>
              <a:rPr lang="en-US" b="1" dirty="0" smtClean="0"/>
              <a:t>: </a:t>
            </a:r>
          </a:p>
          <a:p>
            <a:r>
              <a:rPr lang="el-GR" b="1" dirty="0" smtClean="0"/>
              <a:t>Ανεξαρτησία</a:t>
            </a:r>
          </a:p>
          <a:p>
            <a:r>
              <a:rPr lang="el-GR" b="1" dirty="0" smtClean="0"/>
              <a:t>Δέσμευση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9044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24848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Πιθανοτητες</a:t>
            </a:r>
            <a:r>
              <a:rPr lang="el-GR" dirty="0" smtClean="0"/>
              <a:t> </a:t>
            </a:r>
            <a:r>
              <a:rPr lang="el-GR" dirty="0" err="1" smtClean="0"/>
              <a:t>Τυχαιων</a:t>
            </a:r>
            <a:r>
              <a:rPr lang="el-GR" dirty="0" smtClean="0"/>
              <a:t> </a:t>
            </a:r>
            <a:r>
              <a:rPr lang="el-GR" dirty="0" err="1" smtClean="0"/>
              <a:t>Μεταβλητων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smtClean="0">
                <a:solidFill>
                  <a:srgbClr val="FFFF00"/>
                </a:solidFill>
              </a:rPr>
              <a:t>Poisson</a:t>
            </a:r>
            <a:r>
              <a:rPr lang="en-US" dirty="0" smtClean="0"/>
              <a:t> (</a:t>
            </a:r>
            <a:r>
              <a:rPr lang="el-GR" sz="2700" dirty="0" err="1" smtClean="0"/>
              <a:t>διακριτη</a:t>
            </a:r>
            <a:r>
              <a:rPr lang="el-GR" dirty="0" smtClean="0"/>
              <a:t>), </a:t>
            </a:r>
            <a:r>
              <a:rPr lang="el-GR" dirty="0" err="1" smtClean="0">
                <a:solidFill>
                  <a:srgbClr val="FF0000"/>
                </a:solidFill>
              </a:rPr>
              <a:t>Κανονικη</a:t>
            </a:r>
            <a:r>
              <a:rPr lang="el-GR" dirty="0" smtClean="0"/>
              <a:t> (</a:t>
            </a:r>
            <a:r>
              <a:rPr lang="el-GR" sz="2700" dirty="0" err="1" smtClean="0"/>
              <a:t>συνεχης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9" name="Θέση περιεχομένου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294" y="685800"/>
            <a:ext cx="3705936" cy="3900488"/>
          </a:xfrm>
        </p:spPr>
      </p:pic>
      <p:pic>
        <p:nvPicPr>
          <p:cNvPr id="10" name="Θέση περιεχομένου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536" y="685800"/>
            <a:ext cx="3577983" cy="3900488"/>
          </a:xfrm>
        </p:spPr>
      </p:pic>
    </p:spTree>
    <p:extLst>
      <p:ext uri="{BB962C8B-B14F-4D97-AF65-F5344CB8AC3E}">
        <p14:creationId xmlns:p14="http://schemas.microsoft.com/office/powerpoint/2010/main" val="100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Οριακα</a:t>
            </a:r>
            <a:r>
              <a:rPr lang="el-GR" dirty="0" smtClean="0"/>
              <a:t> </a:t>
            </a:r>
            <a:r>
              <a:rPr lang="el-GR" dirty="0" err="1" smtClean="0"/>
              <a:t>θεωρηματα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51204" y="685801"/>
            <a:ext cx="4937655" cy="3615267"/>
          </a:xfrm>
        </p:spPr>
        <p:txBody>
          <a:bodyPr>
            <a:normAutofit lnSpcReduction="10000"/>
          </a:bodyPr>
          <a:lstStyle/>
          <a:p>
            <a:r>
              <a:rPr lang="el-GR" sz="3200" b="1" dirty="0" smtClean="0">
                <a:solidFill>
                  <a:srgbClr val="FFFF00"/>
                </a:solidFill>
              </a:rPr>
              <a:t>Ισχυρός νομός των μεγάλων αριθμών</a:t>
            </a:r>
            <a:r>
              <a:rPr lang="en-US" sz="3200" b="1" dirty="0" smtClean="0">
                <a:solidFill>
                  <a:srgbClr val="FFFF00"/>
                </a:solidFill>
              </a:rPr>
              <a:t>: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H </a:t>
            </a:r>
            <a:r>
              <a:rPr lang="el-GR" sz="3200" dirty="0" smtClean="0">
                <a:solidFill>
                  <a:schemeClr val="tx1"/>
                </a:solidFill>
              </a:rPr>
              <a:t>μέση τιμή ενός δείγματος τείνει στη πραγματική μέση τιμή με πιθανότητα ένα.</a:t>
            </a:r>
          </a:p>
          <a:p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err="1" smtClean="0">
                <a:solidFill>
                  <a:srgbClr val="FF0000"/>
                </a:solidFill>
              </a:rPr>
              <a:t>Κεντρικο</a:t>
            </a:r>
            <a:r>
              <a:rPr lang="el-GR" sz="2800" dirty="0" smtClean="0">
                <a:solidFill>
                  <a:srgbClr val="FF0000"/>
                </a:solidFill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</a:rPr>
              <a:t>οριακο</a:t>
            </a:r>
            <a:r>
              <a:rPr lang="el-GR" sz="2800" dirty="0" smtClean="0">
                <a:solidFill>
                  <a:srgbClr val="FF0000"/>
                </a:solidFill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</a:rPr>
              <a:t>θεωρημα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l-GR" sz="2800" dirty="0" smtClean="0">
                <a:solidFill>
                  <a:schemeClr val="tx1"/>
                </a:solidFill>
              </a:rPr>
              <a:t>Το άθροισμα ενός μεγάλου αριθμού ανεξάρτητων τυχαίων μεταβλητών έχει κατά προσέγγιση την κανονική κατανομή.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98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722928" cy="1507067"/>
          </a:xfrm>
        </p:spPr>
        <p:txBody>
          <a:bodyPr/>
          <a:lstStyle/>
          <a:p>
            <a:r>
              <a:rPr lang="el-GR" dirty="0" err="1" smtClean="0"/>
              <a:t>Στατιστικη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  <a:r>
              <a:rPr lang="el-GR" dirty="0" err="1" smtClean="0"/>
              <a:t>Δεδομενα</a:t>
            </a:r>
            <a:r>
              <a:rPr lang="en-US" dirty="0" smtClean="0"/>
              <a:t>,</a:t>
            </a:r>
            <a:r>
              <a:rPr lang="el-GR" dirty="0" smtClean="0"/>
              <a:t> </a:t>
            </a:r>
            <a:r>
              <a:rPr lang="el-GR" dirty="0" err="1" smtClean="0"/>
              <a:t>Πληροφορια</a:t>
            </a:r>
            <a:r>
              <a:rPr lang="en-US" dirty="0" smtClean="0"/>
              <a:t>,</a:t>
            </a:r>
            <a:r>
              <a:rPr lang="el-GR" dirty="0" smtClean="0"/>
              <a:t> </a:t>
            </a:r>
            <a:r>
              <a:rPr lang="el-GR" dirty="0" err="1" smtClean="0"/>
              <a:t>Γνωση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b="1" dirty="0" smtClean="0"/>
              <a:t>Περιγραφική Στατιστική</a:t>
            </a:r>
            <a:r>
              <a:rPr lang="en-US" b="1" dirty="0" smtClean="0"/>
              <a:t>:</a:t>
            </a:r>
          </a:p>
          <a:p>
            <a:r>
              <a:rPr lang="el-GR" b="1" dirty="0" smtClean="0"/>
              <a:t>Καμπύλες και σύνοψη δεδομένων</a:t>
            </a:r>
            <a:endParaRPr lang="en-US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b="1" dirty="0" err="1" smtClean="0"/>
              <a:t>Συμπερασματολογικη</a:t>
            </a:r>
            <a:r>
              <a:rPr lang="el-GR" b="1" dirty="0" smtClean="0"/>
              <a:t> Στατιστική</a:t>
            </a:r>
            <a:r>
              <a:rPr lang="en-US" b="1" dirty="0" smtClean="0"/>
              <a:t>: </a:t>
            </a:r>
          </a:p>
          <a:p>
            <a:r>
              <a:rPr lang="el-GR" b="1" dirty="0" smtClean="0"/>
              <a:t>Βασισμένη σε δείγμα πληθυσμού</a:t>
            </a:r>
          </a:p>
          <a:p>
            <a:r>
              <a:rPr lang="el-GR" b="1" dirty="0" smtClean="0"/>
              <a:t>Εκτίμηση παραμέτρων δείγματος και εξαγωγή συμπερασμάτων για τον πληθυσμό</a:t>
            </a:r>
          </a:p>
          <a:p>
            <a:r>
              <a:rPr lang="el-GR" b="1" dirty="0" smtClean="0"/>
              <a:t>Εκτίμηση παραμέτρων και δυαδικός έλεγχος υπόθεσης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71565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2" y="5372100"/>
            <a:ext cx="8534400" cy="622299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Περιγραφικη</a:t>
            </a:r>
            <a:r>
              <a:rPr lang="el-GR" dirty="0" smtClean="0"/>
              <a:t> και </a:t>
            </a:r>
            <a:r>
              <a:rPr lang="el-GR" dirty="0" err="1" smtClean="0"/>
              <a:t>επαγωγικη</a:t>
            </a:r>
            <a:r>
              <a:rPr lang="el-GR" dirty="0" smtClean="0"/>
              <a:t> </a:t>
            </a:r>
            <a:r>
              <a:rPr lang="el-GR" dirty="0" err="1" smtClean="0"/>
              <a:t>στατιστικη</a:t>
            </a:r>
            <a:endParaRPr lang="en-US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1" y="0"/>
            <a:ext cx="5221288" cy="5372100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662" y="0"/>
            <a:ext cx="6272848" cy="5372100"/>
          </a:xfrm>
        </p:spPr>
      </p:pic>
    </p:spTree>
    <p:extLst>
      <p:ext uri="{BB962C8B-B14F-4D97-AF65-F5344CB8AC3E}">
        <p14:creationId xmlns:p14="http://schemas.microsoft.com/office/powerpoint/2010/main" val="4051342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Στατιστικη</a:t>
            </a:r>
            <a:r>
              <a:rPr lang="el-GR" dirty="0" smtClean="0"/>
              <a:t> </a:t>
            </a:r>
            <a:r>
              <a:rPr lang="el-GR" dirty="0" err="1" smtClean="0"/>
              <a:t>διαδικασια</a:t>
            </a:r>
            <a:endParaRPr lang="en-US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7407" y="-687411"/>
            <a:ext cx="3848697" cy="5223514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62480" y="-835999"/>
            <a:ext cx="3962995" cy="5406390"/>
          </a:xfrm>
        </p:spPr>
      </p:pic>
    </p:spTree>
    <p:extLst>
      <p:ext uri="{BB962C8B-B14F-4D97-AF65-F5344CB8AC3E}">
        <p14:creationId xmlns:p14="http://schemas.microsoft.com/office/powerpoint/2010/main" val="3131967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Mensa Foundation</a:t>
            </a:r>
            <a:endParaRPr lang="en-US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66410" cy="4487332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590" y="-262890"/>
            <a:ext cx="5623560" cy="5052060"/>
          </a:xfrm>
        </p:spPr>
      </p:pic>
    </p:spTree>
    <p:extLst>
      <p:ext uri="{BB962C8B-B14F-4D97-AF65-F5344CB8AC3E}">
        <p14:creationId xmlns:p14="http://schemas.microsoft.com/office/powerpoint/2010/main" val="6092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</a:t>
            </a:r>
            <a:r>
              <a:rPr lang="el-GR" dirty="0" err="1" smtClean="0"/>
              <a:t>νομοσ</a:t>
            </a:r>
            <a:r>
              <a:rPr lang="el-GR" dirty="0" smtClean="0"/>
              <a:t> των </a:t>
            </a:r>
            <a:r>
              <a:rPr lang="el-GR" dirty="0" err="1" smtClean="0"/>
              <a:t>μεγαλων</a:t>
            </a:r>
            <a:r>
              <a:rPr lang="el-GR" dirty="0" smtClean="0"/>
              <a:t> </a:t>
            </a:r>
            <a:r>
              <a:rPr lang="el-GR" dirty="0" err="1" smtClean="0"/>
              <a:t>αριθμων</a:t>
            </a:r>
            <a:r>
              <a:rPr lang="el-GR" dirty="0" smtClean="0"/>
              <a:t> </a:t>
            </a:r>
            <a:endParaRPr lang="en-US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" y="-628650"/>
            <a:ext cx="3393516" cy="4929188"/>
          </a:xfrm>
        </p:spPr>
      </p:pic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808133" y="0"/>
            <a:ext cx="4934479" cy="4301067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rgbClr val="FFFF00"/>
                </a:solidFill>
              </a:rPr>
              <a:t>Ο νόμος των μεγάλων αριθμών</a:t>
            </a:r>
            <a:r>
              <a:rPr lang="en-US" b="1" dirty="0" smtClean="0">
                <a:solidFill>
                  <a:srgbClr val="FFFF00"/>
                </a:solidFill>
              </a:rPr>
              <a:t>:</a:t>
            </a:r>
            <a:endParaRPr lang="el-GR" b="1" dirty="0" smtClean="0">
              <a:solidFill>
                <a:srgbClr val="FFFF00"/>
              </a:solidFill>
            </a:endParaRPr>
          </a:p>
          <a:p>
            <a:r>
              <a:rPr lang="el-GR" b="1" dirty="0" smtClean="0">
                <a:solidFill>
                  <a:srgbClr val="0070C0"/>
                </a:solidFill>
              </a:rPr>
              <a:t>Όσο περισσότερες φορές ρίχνουμε ένα ζάρι τόσο πιο κοντά είμαστε στο 1/6. Το ίδιο και με το νόμισμα όσο περισσότερες φορές τόσο πιο κοντά στο ½.</a:t>
            </a:r>
          </a:p>
          <a:p>
            <a:r>
              <a:rPr lang="el-GR" b="1" dirty="0" smtClean="0">
                <a:solidFill>
                  <a:srgbClr val="0070C0"/>
                </a:solidFill>
              </a:rPr>
              <a:t>Ο νομός των μεγάλων αριθμών λέει, όσο περισσότερες φορές κάνουμε ένα πείραμα τόσο πιο κοντά θα έχουμε τη σχετική συχνότητα στη πιθανότητα.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3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alpha val="56000"/>
                <a:lumMod val="64000"/>
                <a:lumOff val="36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62708" y="4983480"/>
            <a:ext cx="8655904" cy="2554458"/>
          </a:xfrm>
        </p:spPr>
        <p:txBody>
          <a:bodyPr/>
          <a:lstStyle/>
          <a:p>
            <a:r>
              <a:rPr lang="el-GR" dirty="0" smtClean="0"/>
              <a:t>Περιεχόμενα ομιλία</a:t>
            </a:r>
            <a:r>
              <a:rPr lang="en-US" dirty="0" smtClean="0"/>
              <a:t>s: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62707" y="234461"/>
            <a:ext cx="10773507" cy="5591907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Η αιτία, ο λόγος της βασικής θεωρίας πιθανοτήτων είναι η μελέτη της </a:t>
            </a:r>
            <a:r>
              <a:rPr lang="el-GR" sz="2800" b="1" dirty="0" smtClean="0">
                <a:solidFill>
                  <a:srgbClr val="FF0000"/>
                </a:solidFill>
              </a:rPr>
              <a:t>αβεβαιότητας</a:t>
            </a:r>
            <a:r>
              <a:rPr lang="el-GR" sz="2800" b="1" dirty="0" smtClean="0"/>
              <a:t> καταστάσεων/προβλημάτων με σκοπό την</a:t>
            </a:r>
          </a:p>
          <a:p>
            <a:pPr marL="0" indent="0">
              <a:buNone/>
            </a:pPr>
            <a:r>
              <a:rPr lang="el-GR" sz="2800" b="1" dirty="0" smtClean="0"/>
              <a:t>             1. </a:t>
            </a:r>
            <a:r>
              <a:rPr lang="el-GR" sz="2800" b="1" dirty="0" smtClean="0">
                <a:solidFill>
                  <a:srgbClr val="00B050"/>
                </a:solidFill>
              </a:rPr>
              <a:t>Πρόβλεψη</a:t>
            </a:r>
          </a:p>
          <a:p>
            <a:pPr marL="0" indent="0">
              <a:buNone/>
            </a:pPr>
            <a:r>
              <a:rPr lang="el-GR" sz="2800" b="1" dirty="0" smtClean="0"/>
              <a:t>             2. </a:t>
            </a:r>
            <a:r>
              <a:rPr lang="el-GR" sz="2800" b="1" dirty="0" smtClean="0">
                <a:solidFill>
                  <a:srgbClr val="FFFF00"/>
                </a:solidFill>
              </a:rPr>
              <a:t>Λήψη</a:t>
            </a:r>
            <a:r>
              <a:rPr lang="el-GR" sz="2800" b="1" dirty="0" smtClean="0"/>
              <a:t> </a:t>
            </a:r>
            <a:r>
              <a:rPr lang="el-GR" sz="2800" b="1" dirty="0" smtClean="0">
                <a:solidFill>
                  <a:srgbClr val="FFFF00"/>
                </a:solidFill>
              </a:rPr>
              <a:t>Αποφάσεων</a:t>
            </a:r>
          </a:p>
          <a:p>
            <a:pPr marL="0" indent="0">
              <a:buNone/>
            </a:pPr>
            <a:endParaRPr lang="el-GR" sz="2800" b="1" dirty="0" smtClean="0"/>
          </a:p>
          <a:p>
            <a:r>
              <a:rPr lang="el-GR" sz="2800" b="1" dirty="0" smtClean="0"/>
              <a:t>Αναφορά σε χρήση πιθανοτήτων σε προβλήματα καθημερινότητας</a:t>
            </a:r>
          </a:p>
          <a:p>
            <a:r>
              <a:rPr lang="el-GR" sz="2800" b="1" dirty="0" smtClean="0"/>
              <a:t>Ιστορική Αναδρομή βασικής θεωρίας</a:t>
            </a:r>
          </a:p>
          <a:p>
            <a:r>
              <a:rPr lang="el-GR" sz="2800" b="1" dirty="0" smtClean="0"/>
              <a:t>Στοιχεία Θεωρίας Πιθανοτήτων</a:t>
            </a:r>
          </a:p>
          <a:p>
            <a:r>
              <a:rPr lang="el-GR" sz="2800" b="1" dirty="0" smtClean="0"/>
              <a:t>Στατιστική ως μια από τις εφαρμογές</a:t>
            </a:r>
          </a:p>
        </p:txBody>
      </p:sp>
    </p:spTree>
    <p:extLst>
      <p:ext uri="{BB962C8B-B14F-4D97-AF65-F5344CB8AC3E}">
        <p14:creationId xmlns:p14="http://schemas.microsoft.com/office/powerpoint/2010/main" val="43654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ΤΕΧΝηΤΗ</a:t>
            </a:r>
            <a:r>
              <a:rPr lang="el-GR" dirty="0" smtClean="0"/>
              <a:t> </a:t>
            </a:r>
            <a:r>
              <a:rPr lang="el-GR" dirty="0" err="1" smtClean="0"/>
              <a:t>ΝΟηΜΟΣΥΝΗ</a:t>
            </a:r>
            <a:r>
              <a:rPr lang="el-GR" dirty="0" smtClean="0"/>
              <a:t> (</a:t>
            </a:r>
            <a:r>
              <a:rPr lang="en-US" dirty="0" smtClean="0"/>
              <a:t>ARTIFICIAL INTELLIGENCE)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l-GR" sz="2600" dirty="0" smtClean="0"/>
              <a:t>Χρήση Θεωρίας Πιθανοτήτων σε πιο πρόσφατες εφαρμογές όπως η </a:t>
            </a:r>
            <a:r>
              <a:rPr lang="el-GR" sz="2600" dirty="0" smtClean="0">
                <a:solidFill>
                  <a:srgbClr val="FF0000"/>
                </a:solidFill>
              </a:rPr>
              <a:t>Τεχνητή Νοημοσύνη </a:t>
            </a:r>
            <a:r>
              <a:rPr lang="el-GR" sz="2600" dirty="0" err="1" smtClean="0"/>
              <a:t>επι</a:t>
            </a:r>
            <a:r>
              <a:rPr lang="el-GR" sz="2600" dirty="0" smtClean="0"/>
              <a:t> πρόσθετα μαθηματικών αλγορίθμων βελτιστοποίησης</a:t>
            </a:r>
            <a:r>
              <a:rPr lang="el-GR" dirty="0" smtClean="0"/>
              <a:t>. </a:t>
            </a:r>
          </a:p>
          <a:p>
            <a:pPr lvl="1"/>
            <a:r>
              <a:rPr lang="en-US" sz="3200" dirty="0" smtClean="0">
                <a:solidFill>
                  <a:srgbClr val="FFC000"/>
                </a:solidFill>
              </a:rPr>
              <a:t>CHATBOTS </a:t>
            </a:r>
            <a:r>
              <a:rPr lang="el-GR" sz="3200" dirty="0" smtClean="0">
                <a:solidFill>
                  <a:srgbClr val="FFC000"/>
                </a:solidFill>
              </a:rPr>
              <a:t>ΌΠΩΣ </a:t>
            </a:r>
            <a:r>
              <a:rPr lang="en-US" sz="3200" dirty="0" smtClean="0">
                <a:solidFill>
                  <a:srgbClr val="FFC000"/>
                </a:solidFill>
              </a:rPr>
              <a:t>GPT-3</a:t>
            </a:r>
            <a:endParaRPr lang="en-US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829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Τίτλος 8"/>
          <p:cNvSpPr>
            <a:spLocks noGrp="1"/>
          </p:cNvSpPr>
          <p:nvPr>
            <p:ph type="ctrTitle"/>
          </p:nvPr>
        </p:nvSpPr>
        <p:spPr>
          <a:xfrm>
            <a:off x="895228" y="1740875"/>
            <a:ext cx="11214710" cy="4366848"/>
          </a:xfrm>
        </p:spPr>
        <p:txBody>
          <a:bodyPr/>
          <a:lstStyle/>
          <a:p>
            <a:r>
              <a:rPr lang="el-GR" dirty="0" smtClean="0"/>
              <a:t> </a:t>
            </a:r>
            <a:r>
              <a:rPr lang="el-GR" b="1" dirty="0" err="1" smtClean="0"/>
              <a:t>Αβεβαιοτης</a:t>
            </a:r>
            <a:r>
              <a:rPr lang="en-US" b="1" dirty="0" smtClean="0"/>
              <a:t>: </a:t>
            </a:r>
            <a:r>
              <a:rPr lang="el-GR" sz="2000" b="1" dirty="0" smtClean="0"/>
              <a:t>ο </a:t>
            </a:r>
            <a:r>
              <a:rPr lang="el-GR" sz="2000" b="1" dirty="0" err="1" smtClean="0"/>
              <a:t>κοσμος</a:t>
            </a:r>
            <a:r>
              <a:rPr lang="el-GR" sz="2000" b="1" dirty="0" smtClean="0"/>
              <a:t> των </a:t>
            </a:r>
            <a:r>
              <a:rPr lang="el-GR" sz="2000" b="1" dirty="0" err="1" smtClean="0"/>
              <a:t>πιθανοτητων</a:t>
            </a:r>
            <a:r>
              <a:rPr lang="el-GR" sz="2000" b="1" dirty="0" smtClean="0"/>
              <a:t> </a:t>
            </a:r>
            <a:r>
              <a:rPr lang="el-GR" sz="2000" b="1" dirty="0" err="1" smtClean="0"/>
              <a:t>παραπανω</a:t>
            </a:r>
            <a:r>
              <a:rPr lang="el-GR" b="1" dirty="0" smtClean="0"/>
              <a:t>    </a:t>
            </a:r>
            <a:r>
              <a:rPr lang="el-GR" dirty="0" smtClean="0"/>
              <a:t>                                               </a:t>
            </a:r>
            <a:endParaRPr lang="en-US" dirty="0"/>
          </a:p>
        </p:txBody>
      </p:sp>
      <p:sp>
        <p:nvSpPr>
          <p:cNvPr id="10" name="Υπότιτλος 9"/>
          <p:cNvSpPr>
            <a:spLocks noGrp="1"/>
          </p:cNvSpPr>
          <p:nvPr>
            <p:ph type="subTitle" idx="1"/>
          </p:nvPr>
        </p:nvSpPr>
        <p:spPr>
          <a:xfrm flipV="1">
            <a:off x="684211" y="6857999"/>
            <a:ext cx="7252311" cy="117232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99342" y="-3499337"/>
            <a:ext cx="5169874" cy="12168554"/>
          </a:xfrm>
        </p:spPr>
      </p:pic>
    </p:spTree>
    <p:extLst>
      <p:ext uri="{BB962C8B-B14F-4D97-AF65-F5344CB8AC3E}">
        <p14:creationId xmlns:p14="http://schemas.microsoft.com/office/powerpoint/2010/main" val="8726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/>
              <a:t>βΕΒΑΙΟΤΗς</a:t>
            </a:r>
            <a:r>
              <a:rPr lang="en-US" b="1" dirty="0" smtClean="0">
                <a:sym typeface="Wingdings" panose="05000000000000000000" pitchFamily="2" charset="2"/>
              </a:rPr>
              <a:t>:</a:t>
            </a:r>
            <a:r>
              <a:rPr lang="el-GR" b="1" dirty="0" smtClean="0">
                <a:sym typeface="Wingdings" panose="05000000000000000000" pitchFamily="2" charset="2"/>
              </a:rPr>
              <a:t> </a:t>
            </a:r>
            <a:r>
              <a:rPr lang="el-GR" sz="1800" b="1" dirty="0" smtClean="0">
                <a:sym typeface="Wingdings" panose="05000000000000000000" pitchFamily="2" charset="2"/>
              </a:rPr>
              <a:t>(α) εάν γυρίσουμε το </a:t>
            </a:r>
            <a:r>
              <a:rPr lang="el-GR" sz="1800" b="1" dirty="0" err="1" smtClean="0">
                <a:sym typeface="Wingdings" panose="05000000000000000000" pitchFamily="2" charset="2"/>
              </a:rPr>
              <a:t>ποτηρι</a:t>
            </a:r>
            <a:r>
              <a:rPr lang="el-GR" sz="1800" b="1" dirty="0" smtClean="0">
                <a:sym typeface="Wingdings" panose="05000000000000000000" pitchFamily="2" charset="2"/>
              </a:rPr>
              <a:t> </a:t>
            </a:r>
            <a:r>
              <a:rPr lang="el-GR" sz="1800" b="1" dirty="0" err="1" smtClean="0">
                <a:sym typeface="Wingdings" panose="05000000000000000000" pitchFamily="2" charset="2"/>
              </a:rPr>
              <a:t>αναποδα</a:t>
            </a:r>
            <a:r>
              <a:rPr lang="el-GR" sz="1800" b="1" dirty="0" smtClean="0">
                <a:sym typeface="Wingdings" panose="05000000000000000000" pitchFamily="2" charset="2"/>
              </a:rPr>
              <a:t> θα </a:t>
            </a:r>
            <a:r>
              <a:rPr lang="el-GR" sz="1800" b="1" dirty="0" err="1" smtClean="0">
                <a:sym typeface="Wingdings" panose="05000000000000000000" pitchFamily="2" charset="2"/>
              </a:rPr>
              <a:t>χηθει</a:t>
            </a:r>
            <a:r>
              <a:rPr lang="el-GR" sz="1800" b="1" dirty="0" smtClean="0">
                <a:sym typeface="Wingdings" panose="05000000000000000000" pitchFamily="2" charset="2"/>
              </a:rPr>
              <a:t> το </a:t>
            </a:r>
            <a:r>
              <a:rPr lang="el-GR" sz="1800" b="1" dirty="0" err="1" smtClean="0">
                <a:sym typeface="Wingdings" panose="05000000000000000000" pitchFamily="2" charset="2"/>
              </a:rPr>
              <a:t>νερο</a:t>
            </a:r>
            <a:r>
              <a:rPr lang="el-GR" sz="1800" b="1" dirty="0" smtClean="0">
                <a:sym typeface="Wingdings" panose="05000000000000000000" pitchFamily="2" charset="2"/>
              </a:rPr>
              <a:t>. (β) εάν το </a:t>
            </a:r>
            <a:r>
              <a:rPr lang="el-GR" sz="1800" b="1" dirty="0" err="1" smtClean="0">
                <a:sym typeface="Wingdings" panose="05000000000000000000" pitchFamily="2" charset="2"/>
              </a:rPr>
              <a:t>ερωτημα</a:t>
            </a:r>
            <a:r>
              <a:rPr lang="el-GR" sz="1800" b="1" dirty="0" smtClean="0">
                <a:sym typeface="Wingdings" panose="05000000000000000000" pitchFamily="2" charset="2"/>
              </a:rPr>
              <a:t> είναι ποιος είναι ποιο </a:t>
            </a:r>
            <a:r>
              <a:rPr lang="el-GR" sz="1800" b="1" dirty="0" err="1" smtClean="0">
                <a:sym typeface="Wingdings" panose="05000000000000000000" pitchFamily="2" charset="2"/>
              </a:rPr>
              <a:t>μεγαλος</a:t>
            </a:r>
            <a:r>
              <a:rPr lang="el-GR" sz="1800" b="1" dirty="0" smtClean="0">
                <a:sym typeface="Wingdings" panose="05000000000000000000" pitchFamily="2" charset="2"/>
              </a:rPr>
              <a:t> στην </a:t>
            </a:r>
            <a:r>
              <a:rPr lang="el-GR" sz="1800" b="1" dirty="0" err="1" smtClean="0">
                <a:sym typeface="Wingdings" panose="05000000000000000000" pitchFamily="2" charset="2"/>
              </a:rPr>
              <a:t>ηλικια</a:t>
            </a:r>
            <a:r>
              <a:rPr lang="el-GR" sz="1800" b="1" dirty="0" smtClean="0">
                <a:sym typeface="Wingdings" panose="05000000000000000000" pitchFamily="2" charset="2"/>
              </a:rPr>
              <a:t> το </a:t>
            </a:r>
            <a:r>
              <a:rPr lang="el-GR" sz="1800" b="1" dirty="0" err="1" smtClean="0">
                <a:sym typeface="Wingdings" panose="05000000000000000000" pitchFamily="2" charset="2"/>
              </a:rPr>
              <a:t>εγγονακι</a:t>
            </a:r>
            <a:r>
              <a:rPr lang="el-GR" sz="1800" b="1" dirty="0" smtClean="0">
                <a:sym typeface="Wingdings" panose="05000000000000000000" pitchFamily="2" charset="2"/>
              </a:rPr>
              <a:t> η </a:t>
            </a:r>
            <a:r>
              <a:rPr lang="el-GR" sz="1800" b="1" dirty="0" err="1" smtClean="0">
                <a:sym typeface="Wingdings" panose="05000000000000000000" pitchFamily="2" charset="2"/>
              </a:rPr>
              <a:t>η</a:t>
            </a:r>
            <a:r>
              <a:rPr lang="el-GR" sz="1800" b="1" dirty="0" smtClean="0">
                <a:sym typeface="Wingdings" panose="05000000000000000000" pitchFamily="2" charset="2"/>
              </a:rPr>
              <a:t> </a:t>
            </a:r>
            <a:r>
              <a:rPr lang="el-GR" sz="1800" b="1" dirty="0" err="1" smtClean="0">
                <a:sym typeface="Wingdings" panose="05000000000000000000" pitchFamily="2" charset="2"/>
              </a:rPr>
              <a:t>γιαγια</a:t>
            </a:r>
            <a:r>
              <a:rPr lang="el-GR" sz="1800" b="1" dirty="0" smtClean="0">
                <a:sym typeface="Wingdings" panose="05000000000000000000" pitchFamily="2" charset="2"/>
              </a:rPr>
              <a:t>, η </a:t>
            </a:r>
            <a:r>
              <a:rPr lang="el-GR" sz="1800" b="1" dirty="0" err="1" smtClean="0">
                <a:sym typeface="Wingdings" panose="05000000000000000000" pitchFamily="2" charset="2"/>
              </a:rPr>
              <a:t>απαντηση</a:t>
            </a:r>
            <a:r>
              <a:rPr lang="el-GR" sz="1800" b="1" dirty="0" smtClean="0">
                <a:sym typeface="Wingdings" panose="05000000000000000000" pitchFamily="2" charset="2"/>
              </a:rPr>
              <a:t> είναι η </a:t>
            </a:r>
            <a:r>
              <a:rPr lang="el-GR" sz="1800" b="1" dirty="0" err="1" smtClean="0">
                <a:sym typeface="Wingdings" panose="05000000000000000000" pitchFamily="2" charset="2"/>
              </a:rPr>
              <a:t>γιαγια</a:t>
            </a:r>
            <a:endParaRPr lang="en-US" b="1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4613" y="1136254"/>
            <a:ext cx="3616325" cy="2712243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69063" y="1138437"/>
            <a:ext cx="3614737" cy="2711052"/>
          </a:xfrm>
        </p:spPr>
      </p:pic>
    </p:spTree>
    <p:extLst>
      <p:ext uri="{BB962C8B-B14F-4D97-AF65-F5344CB8AC3E}">
        <p14:creationId xmlns:p14="http://schemas.microsoft.com/office/powerpoint/2010/main" val="74172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897630"/>
            <a:ext cx="9298622" cy="2960370"/>
          </a:xfrm>
        </p:spPr>
        <p:txBody>
          <a:bodyPr>
            <a:normAutofit/>
          </a:bodyPr>
          <a:lstStyle/>
          <a:p>
            <a:r>
              <a:rPr lang="en-US" dirty="0" smtClean="0"/>
              <a:t>10 </a:t>
            </a:r>
            <a:r>
              <a:rPr lang="el-GR" dirty="0" err="1" smtClean="0"/>
              <a:t>Παραδειγματα</a:t>
            </a:r>
            <a:r>
              <a:rPr lang="el-GR" dirty="0"/>
              <a:t> </a:t>
            </a:r>
            <a:r>
              <a:rPr lang="el-GR" dirty="0" err="1" smtClean="0"/>
              <a:t>χρησης</a:t>
            </a:r>
            <a:r>
              <a:rPr lang="el-GR" dirty="0" smtClean="0"/>
              <a:t> </a:t>
            </a:r>
            <a:r>
              <a:rPr lang="el-GR" dirty="0" err="1" smtClean="0"/>
              <a:t>πιαθανοτητασ</a:t>
            </a:r>
            <a:r>
              <a:rPr lang="el-GR" dirty="0" smtClean="0"/>
              <a:t> στη </a:t>
            </a:r>
            <a:r>
              <a:rPr lang="el-GR" dirty="0" err="1" smtClean="0"/>
              <a:t>καθημερινοτητα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0" y="685800"/>
            <a:ext cx="5123922" cy="4583429"/>
          </a:xfrm>
        </p:spPr>
        <p:txBody>
          <a:bodyPr/>
          <a:lstStyle/>
          <a:p>
            <a:r>
              <a:rPr lang="el-GR" sz="2400" b="1" dirty="0" smtClean="0"/>
              <a:t>Πρόβλεψη καιρικών συνθηκών</a:t>
            </a:r>
          </a:p>
          <a:p>
            <a:r>
              <a:rPr lang="el-GR" sz="2400" b="1" dirty="0" smtClean="0"/>
              <a:t>Στοιχήματα σε αγώνες ποδοσφαίρου</a:t>
            </a:r>
          </a:p>
          <a:p>
            <a:r>
              <a:rPr lang="el-GR" sz="2400" b="1" dirty="0" smtClean="0"/>
              <a:t>Πολιτική</a:t>
            </a:r>
          </a:p>
          <a:p>
            <a:r>
              <a:rPr lang="el-GR" sz="2400" b="1" dirty="0" smtClean="0"/>
              <a:t>Πρόβλεψη πωλήσεων</a:t>
            </a:r>
          </a:p>
          <a:p>
            <a:r>
              <a:rPr lang="el-GR" sz="2400" b="1" dirty="0" smtClean="0"/>
              <a:t>Ασφάλεια ζωής</a:t>
            </a:r>
          </a:p>
          <a:p>
            <a:pPr marL="0" indent="0">
              <a:buNone/>
            </a:pPr>
            <a:r>
              <a:rPr lang="el-GR" sz="2400" b="1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 </a:t>
            </a:r>
          </a:p>
          <a:p>
            <a:endParaRPr lang="el-GR" dirty="0" smtClean="0"/>
          </a:p>
          <a:p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Σούπερ </a:t>
            </a:r>
            <a:r>
              <a:rPr lang="el-GR" sz="2400" b="1" dirty="0" err="1" smtClean="0"/>
              <a:t>μάρκετ</a:t>
            </a:r>
            <a:endParaRPr lang="el-GR" sz="2400" b="1" dirty="0" smtClean="0"/>
          </a:p>
          <a:p>
            <a:r>
              <a:rPr lang="el-GR" sz="2400" b="1" dirty="0" smtClean="0"/>
              <a:t>Φυσικές καταστροφές</a:t>
            </a:r>
          </a:p>
          <a:p>
            <a:r>
              <a:rPr lang="el-GR" sz="2400" b="1" dirty="0" smtClean="0"/>
              <a:t>Κίνηση οχημάτων</a:t>
            </a:r>
          </a:p>
          <a:p>
            <a:r>
              <a:rPr lang="el-GR" sz="2400" b="1" dirty="0" smtClean="0"/>
              <a:t>Χρηματιστηριακές προβλέψεις</a:t>
            </a:r>
          </a:p>
          <a:p>
            <a:r>
              <a:rPr lang="el-GR" sz="2400" b="1" dirty="0" smtClean="0"/>
              <a:t>Παιγνίδια καρτών</a:t>
            </a:r>
          </a:p>
        </p:txBody>
      </p:sp>
    </p:spTree>
    <p:extLst>
      <p:ext uri="{BB962C8B-B14F-4D97-AF65-F5344CB8AC3E}">
        <p14:creationId xmlns:p14="http://schemas.microsoft.com/office/powerpoint/2010/main" val="337492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1" y="4834890"/>
            <a:ext cx="8534400" cy="2640330"/>
          </a:xfrm>
        </p:spPr>
        <p:txBody>
          <a:bodyPr>
            <a:normAutofit/>
          </a:bodyPr>
          <a:lstStyle/>
          <a:p>
            <a:r>
              <a:rPr lang="el-GR" sz="3200" dirty="0" err="1" smtClean="0"/>
              <a:t>Ιστορικη</a:t>
            </a:r>
            <a:r>
              <a:rPr lang="el-GR" sz="3200" dirty="0" smtClean="0"/>
              <a:t> </a:t>
            </a:r>
            <a:r>
              <a:rPr lang="el-GR" sz="3200" dirty="0" err="1" smtClean="0"/>
              <a:t>Αναδρομη</a:t>
            </a:r>
            <a:r>
              <a:rPr lang="el-GR" sz="3200" dirty="0" smtClean="0"/>
              <a:t> </a:t>
            </a:r>
            <a:r>
              <a:rPr lang="el-GR" sz="3200" dirty="0" err="1" smtClean="0"/>
              <a:t>βασικης</a:t>
            </a:r>
            <a:r>
              <a:rPr lang="el-GR" sz="3200" dirty="0" smtClean="0"/>
              <a:t> </a:t>
            </a:r>
            <a:r>
              <a:rPr lang="el-GR" sz="3200" dirty="0" err="1" smtClean="0"/>
              <a:t>θεωριας</a:t>
            </a:r>
            <a:r>
              <a:rPr lang="el-GR" sz="3200" dirty="0" smtClean="0"/>
              <a:t> </a:t>
            </a:r>
            <a:r>
              <a:rPr lang="el-GR" sz="3200" dirty="0" err="1" smtClean="0"/>
              <a:t>πιθανοτητων</a:t>
            </a:r>
            <a:endParaRPr lang="en-US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4211" y="2068830"/>
            <a:ext cx="4937655" cy="2983230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Προ Χριστού</a:t>
            </a:r>
            <a:r>
              <a:rPr lang="en-US" b="1" dirty="0" smtClean="0"/>
              <a:t>: </a:t>
            </a:r>
            <a:r>
              <a:rPr lang="el-GR" b="1" dirty="0" smtClean="0"/>
              <a:t>Τα τυχερά παιγνίδια ήταν δημοφιλή στην Αρχαιά Ελλάδα και Ρώμη, χωρίς να υπάρχει επιστημονική ανάπτυξη πιθανόν διότι το σύστημα αριθμών δεν διευκόλυνε τις αλγεβρικές πράξεις. Η ανάπτυξη της θεωρίας βασίστηκε στο αριθμητικό σύστημα των Αράβων και Ινδών και αναπτύχτηκε μέχρι και την Αναγέννηση. </a:t>
            </a:r>
          </a:p>
          <a:p>
            <a:r>
              <a:rPr lang="el-GR" b="1" dirty="0">
                <a:solidFill>
                  <a:srgbClr val="FF0000"/>
                </a:solidFill>
              </a:rPr>
              <a:t>16</a:t>
            </a:r>
            <a:r>
              <a:rPr lang="el-GR" b="1" baseline="30000" dirty="0">
                <a:solidFill>
                  <a:srgbClr val="FF0000"/>
                </a:solidFill>
              </a:rPr>
              <a:t>ος</a:t>
            </a:r>
            <a:r>
              <a:rPr lang="el-GR" b="1" dirty="0">
                <a:solidFill>
                  <a:srgbClr val="FF0000"/>
                </a:solidFill>
              </a:rPr>
              <a:t> Αιώνας</a:t>
            </a:r>
            <a:r>
              <a:rPr lang="en-US" b="1" dirty="0">
                <a:solidFill>
                  <a:srgbClr val="FF0000"/>
                </a:solidFill>
              </a:rPr>
              <a:t>; </a:t>
            </a:r>
            <a:r>
              <a:rPr lang="en-US" b="1" dirty="0">
                <a:solidFill>
                  <a:srgbClr val="002060"/>
                </a:solidFill>
              </a:rPr>
              <a:t>O </a:t>
            </a:r>
            <a:r>
              <a:rPr lang="en-US" b="1" dirty="0" err="1">
                <a:solidFill>
                  <a:srgbClr val="002060"/>
                </a:solidFill>
              </a:rPr>
              <a:t>Girolamo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Cargano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l-GR" b="1" dirty="0">
                <a:solidFill>
                  <a:srgbClr val="002060"/>
                </a:solidFill>
              </a:rPr>
              <a:t>Ιταλός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l-GR" b="1" dirty="0">
                <a:solidFill>
                  <a:srgbClr val="002060"/>
                </a:solidFill>
              </a:rPr>
              <a:t>μαθηματικός δημοσιεύει σωστές μεθόδους για υπολογισμό πιθανοτήτων για τυχερά παιγνίδια</a:t>
            </a:r>
            <a:r>
              <a:rPr lang="el-GR" dirty="0" smtClean="0">
                <a:solidFill>
                  <a:srgbClr val="002060"/>
                </a:solidFill>
              </a:rPr>
              <a:t>.</a:t>
            </a:r>
          </a:p>
          <a:p>
            <a:r>
              <a:rPr lang="el-GR" b="1" dirty="0" smtClean="0">
                <a:solidFill>
                  <a:srgbClr val="FF0000"/>
                </a:solidFill>
              </a:rPr>
              <a:t>17</a:t>
            </a:r>
            <a:r>
              <a:rPr lang="el-GR" b="1" baseline="30000" dirty="0" smtClean="0">
                <a:solidFill>
                  <a:srgbClr val="FF0000"/>
                </a:solidFill>
              </a:rPr>
              <a:t>ος</a:t>
            </a:r>
            <a:r>
              <a:rPr lang="el-GR" b="1" dirty="0" smtClean="0">
                <a:solidFill>
                  <a:srgbClr val="FF0000"/>
                </a:solidFill>
              </a:rPr>
              <a:t> Αιώνας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l-GR" b="1" dirty="0" smtClean="0">
                <a:solidFill>
                  <a:srgbClr val="002060"/>
                </a:solidFill>
              </a:rPr>
              <a:t>μια αλληλογραφία μεταξύ </a:t>
            </a:r>
            <a:r>
              <a:rPr lang="en-US" b="1" dirty="0" smtClean="0">
                <a:solidFill>
                  <a:srgbClr val="002060"/>
                </a:solidFill>
              </a:rPr>
              <a:t>Fermat </a:t>
            </a:r>
            <a:r>
              <a:rPr lang="el-GR" b="1" dirty="0" smtClean="0">
                <a:solidFill>
                  <a:srgbClr val="002060"/>
                </a:solidFill>
              </a:rPr>
              <a:t>και </a:t>
            </a:r>
            <a:r>
              <a:rPr lang="en-US" b="1" dirty="0" smtClean="0">
                <a:solidFill>
                  <a:srgbClr val="002060"/>
                </a:solidFill>
              </a:rPr>
              <a:t>Pascal</a:t>
            </a:r>
            <a:r>
              <a:rPr lang="el-GR" b="1" dirty="0" smtClean="0">
                <a:solidFill>
                  <a:srgbClr val="002060"/>
                </a:solidFill>
              </a:rPr>
              <a:t> προωθεί σε περεταίρω μελέτη.</a:t>
            </a:r>
          </a:p>
          <a:p>
            <a:endParaRPr lang="el-GR" b="1" dirty="0" smtClean="0"/>
          </a:p>
          <a:p>
            <a:endParaRPr lang="en-US" b="1" dirty="0" smtClean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18</a:t>
            </a:r>
            <a:r>
              <a:rPr lang="el-GR" b="1" baseline="30000" dirty="0" smtClean="0">
                <a:solidFill>
                  <a:srgbClr val="FF0000"/>
                </a:solidFill>
              </a:rPr>
              <a:t>ος</a:t>
            </a:r>
            <a:r>
              <a:rPr lang="el-GR" b="1" dirty="0" smtClean="0">
                <a:solidFill>
                  <a:srgbClr val="FF0000"/>
                </a:solidFill>
              </a:rPr>
              <a:t> Αιώνας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l-GR" b="1" dirty="0" smtClean="0">
                <a:solidFill>
                  <a:srgbClr val="0070C0"/>
                </a:solidFill>
              </a:rPr>
              <a:t>ο </a:t>
            </a:r>
            <a:r>
              <a:rPr lang="en-US" b="1" dirty="0" smtClean="0">
                <a:solidFill>
                  <a:srgbClr val="002060"/>
                </a:solidFill>
              </a:rPr>
              <a:t>Jacob Bernoulli</a:t>
            </a:r>
            <a:r>
              <a:rPr lang="el-GR" b="1" dirty="0" smtClean="0">
                <a:solidFill>
                  <a:srgbClr val="002060"/>
                </a:solidFill>
              </a:rPr>
              <a:t> </a:t>
            </a:r>
            <a:r>
              <a:rPr lang="el-GR" b="1" dirty="0" smtClean="0">
                <a:solidFill>
                  <a:srgbClr val="0070C0"/>
                </a:solidFill>
              </a:rPr>
              <a:t>μελετά επαναλαμβανόμενες ρίψεις νομισμάτων και εισάγει τον </a:t>
            </a:r>
            <a:r>
              <a:rPr lang="el-GR" b="1" dirty="0" smtClean="0">
                <a:solidFill>
                  <a:srgbClr val="FFFF00"/>
                </a:solidFill>
              </a:rPr>
              <a:t>πρώτο νόμο των μεγάλων αριθμών. </a:t>
            </a:r>
            <a:r>
              <a:rPr lang="el-GR" b="1" dirty="0" smtClean="0">
                <a:solidFill>
                  <a:srgbClr val="0070C0"/>
                </a:solidFill>
              </a:rPr>
              <a:t>Οι </a:t>
            </a:r>
            <a:r>
              <a:rPr lang="en-US" b="1" dirty="0" smtClean="0">
                <a:solidFill>
                  <a:srgbClr val="002060"/>
                </a:solidFill>
              </a:rPr>
              <a:t>Daniel </a:t>
            </a:r>
            <a:r>
              <a:rPr lang="en-US" b="1" dirty="0" err="1" smtClean="0">
                <a:solidFill>
                  <a:srgbClr val="002060"/>
                </a:solidFill>
              </a:rPr>
              <a:t>Bernoulli,Leibniz</a:t>
            </a:r>
            <a:r>
              <a:rPr lang="en-US" b="1" dirty="0" smtClean="0">
                <a:solidFill>
                  <a:srgbClr val="002060"/>
                </a:solidFill>
              </a:rPr>
              <a:t>, Bayes</a:t>
            </a:r>
            <a:r>
              <a:rPr lang="el-GR" b="1" dirty="0" smtClean="0">
                <a:solidFill>
                  <a:srgbClr val="002060"/>
                </a:solidFill>
              </a:rPr>
              <a:t>, και </a:t>
            </a:r>
            <a:r>
              <a:rPr lang="en-US" b="1" dirty="0" smtClean="0">
                <a:solidFill>
                  <a:srgbClr val="002060"/>
                </a:solidFill>
              </a:rPr>
              <a:t>Lagrange</a:t>
            </a:r>
            <a:r>
              <a:rPr lang="el-GR" b="1" dirty="0" smtClean="0">
                <a:solidFill>
                  <a:srgbClr val="0070C0"/>
                </a:solidFill>
              </a:rPr>
              <a:t> συνεισφέρουν σημαντικά στη θεωρία, ο </a:t>
            </a:r>
            <a:r>
              <a:rPr lang="en-US" b="1" dirty="0" smtClean="0">
                <a:solidFill>
                  <a:srgbClr val="002060"/>
                </a:solidFill>
              </a:rPr>
              <a:t>De </a:t>
            </a:r>
            <a:r>
              <a:rPr lang="en-US" b="1" dirty="0" err="1" smtClean="0">
                <a:solidFill>
                  <a:srgbClr val="002060"/>
                </a:solidFill>
              </a:rPr>
              <a:t>Moivre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l-GR" b="1" dirty="0" smtClean="0">
                <a:solidFill>
                  <a:srgbClr val="0070C0"/>
                </a:solidFill>
              </a:rPr>
              <a:t>εισάγει την </a:t>
            </a:r>
            <a:r>
              <a:rPr lang="el-GR" b="1" dirty="0" smtClean="0">
                <a:solidFill>
                  <a:srgbClr val="FFFF00"/>
                </a:solidFill>
              </a:rPr>
              <a:t>κανονική κατανομή </a:t>
            </a:r>
            <a:r>
              <a:rPr lang="el-GR" b="1" dirty="0" smtClean="0">
                <a:solidFill>
                  <a:srgbClr val="0070C0"/>
                </a:solidFill>
              </a:rPr>
              <a:t>και αποδεικνύει </a:t>
            </a:r>
            <a:r>
              <a:rPr lang="el-GR" b="1" dirty="0" smtClean="0">
                <a:solidFill>
                  <a:srgbClr val="FFFF00"/>
                </a:solidFill>
              </a:rPr>
              <a:t>το κεντρικό οριακό θεώρημα.</a:t>
            </a:r>
          </a:p>
          <a:p>
            <a:endParaRPr lang="el-GR" b="1" dirty="0" smtClean="0">
              <a:solidFill>
                <a:srgbClr val="FFFF00"/>
              </a:solidFill>
            </a:endParaRPr>
          </a:p>
          <a:p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2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1" y="5109210"/>
            <a:ext cx="8534400" cy="908049"/>
          </a:xfrm>
        </p:spPr>
        <p:txBody>
          <a:bodyPr>
            <a:normAutofit/>
          </a:bodyPr>
          <a:lstStyle/>
          <a:p>
            <a:r>
              <a:rPr lang="el-GR" sz="2800" dirty="0" err="1" smtClean="0"/>
              <a:t>Ιστορικη</a:t>
            </a:r>
            <a:r>
              <a:rPr lang="el-GR" sz="2800" dirty="0" smtClean="0"/>
              <a:t> </a:t>
            </a:r>
            <a:r>
              <a:rPr lang="el-GR" sz="2800" dirty="0" err="1" smtClean="0"/>
              <a:t>Αναδρομη</a:t>
            </a:r>
            <a:r>
              <a:rPr lang="el-GR" sz="2800" dirty="0" smtClean="0"/>
              <a:t> </a:t>
            </a:r>
            <a:r>
              <a:rPr lang="el-GR" sz="2800" dirty="0" err="1" smtClean="0"/>
              <a:t>θεωριας</a:t>
            </a:r>
            <a:r>
              <a:rPr lang="el-GR" sz="2800" dirty="0" smtClean="0"/>
              <a:t> </a:t>
            </a:r>
            <a:r>
              <a:rPr lang="el-GR" sz="2800" dirty="0" err="1" smtClean="0"/>
              <a:t>Πιθανοτητων</a:t>
            </a:r>
            <a:endParaRPr lang="en-US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450342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19</a:t>
            </a:r>
            <a:r>
              <a:rPr lang="el-GR" b="1" baseline="30000" dirty="0" smtClean="0">
                <a:solidFill>
                  <a:srgbClr val="FF0000"/>
                </a:solidFill>
              </a:rPr>
              <a:t>ος</a:t>
            </a:r>
            <a:r>
              <a:rPr lang="el-GR" b="1" dirty="0" smtClean="0">
                <a:solidFill>
                  <a:srgbClr val="FF0000"/>
                </a:solidFill>
              </a:rPr>
              <a:t> Αιώνας</a:t>
            </a:r>
            <a:r>
              <a:rPr lang="en-US" b="1" dirty="0" smtClean="0"/>
              <a:t>: O </a:t>
            </a:r>
            <a:r>
              <a:rPr lang="en-US" b="1" dirty="0" smtClean="0">
                <a:solidFill>
                  <a:srgbClr val="FFFF00"/>
                </a:solidFill>
              </a:rPr>
              <a:t>Laplace</a:t>
            </a:r>
            <a:r>
              <a:rPr lang="en-US" b="1" dirty="0" smtClean="0"/>
              <a:t> </a:t>
            </a:r>
            <a:r>
              <a:rPr lang="el-GR" b="1" dirty="0" smtClean="0"/>
              <a:t>δημοσιεύει βιβλίο για τη σπουδαιότητα της θεωρίας. Ο </a:t>
            </a:r>
            <a:r>
              <a:rPr lang="en-US" b="1" dirty="0" smtClean="0">
                <a:solidFill>
                  <a:srgbClr val="FFFF00"/>
                </a:solidFill>
              </a:rPr>
              <a:t>Legendre </a:t>
            </a:r>
            <a:r>
              <a:rPr lang="el-GR" b="1" dirty="0" smtClean="0"/>
              <a:t>και </a:t>
            </a:r>
            <a:r>
              <a:rPr lang="en-US" b="1" dirty="0" smtClean="0">
                <a:solidFill>
                  <a:srgbClr val="FFFF00"/>
                </a:solidFill>
              </a:rPr>
              <a:t>Gauss</a:t>
            </a:r>
            <a:r>
              <a:rPr lang="en-US" b="1" dirty="0" smtClean="0"/>
              <a:t> </a:t>
            </a:r>
            <a:r>
              <a:rPr lang="el-GR" b="1" dirty="0" smtClean="0"/>
              <a:t>χρησιμοποιών Πιθανότητες για αστρονομικές προβλέψεις. Ο </a:t>
            </a:r>
            <a:r>
              <a:rPr lang="en-US" b="1" dirty="0" smtClean="0">
                <a:solidFill>
                  <a:srgbClr val="FFFF00"/>
                </a:solidFill>
              </a:rPr>
              <a:t>Poisson </a:t>
            </a:r>
            <a:r>
              <a:rPr lang="el-GR" b="1" dirty="0" smtClean="0"/>
              <a:t>δημοσιεύει συνεισφορές και την δική του κατανομή. Ο </a:t>
            </a:r>
            <a:r>
              <a:rPr lang="en-US" b="1" dirty="0" err="1" smtClean="0">
                <a:solidFill>
                  <a:srgbClr val="FFFF00"/>
                </a:solidFill>
              </a:rPr>
              <a:t>Chebyshef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l-GR" b="1" dirty="0" smtClean="0"/>
              <a:t>και οι μαθητές του </a:t>
            </a:r>
            <a:r>
              <a:rPr lang="en-US" b="1" dirty="0" smtClean="0">
                <a:solidFill>
                  <a:srgbClr val="FFFF00"/>
                </a:solidFill>
              </a:rPr>
              <a:t>Markov</a:t>
            </a:r>
            <a:r>
              <a:rPr lang="en-US" b="1" dirty="0" smtClean="0"/>
              <a:t> </a:t>
            </a:r>
            <a:r>
              <a:rPr lang="el-GR" b="1" dirty="0" smtClean="0"/>
              <a:t>και </a:t>
            </a:r>
            <a:r>
              <a:rPr lang="en-US" b="1" dirty="0" err="1" smtClean="0">
                <a:solidFill>
                  <a:srgbClr val="FFFF00"/>
                </a:solidFill>
              </a:rPr>
              <a:t>Liapunov</a:t>
            </a:r>
            <a:r>
              <a:rPr lang="en-US" b="1" dirty="0" smtClean="0"/>
              <a:t> </a:t>
            </a:r>
            <a:r>
              <a:rPr lang="el-GR" b="1" dirty="0" smtClean="0"/>
              <a:t>ανεβάζουν το επίπεδο μαθηματικής αυστηρότητας και θεωρείται φυσική επιστήμη ως όριο επαναλαμβανομένων πειραμάτων και σχετικής συχνότητας.</a:t>
            </a:r>
            <a:endParaRPr lang="en-US" b="1" dirty="0" smtClean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20</a:t>
            </a:r>
            <a:r>
              <a:rPr lang="el-GR" b="1" baseline="30000" dirty="0" smtClean="0">
                <a:solidFill>
                  <a:srgbClr val="FF0000"/>
                </a:solidFill>
              </a:rPr>
              <a:t>ος</a:t>
            </a:r>
            <a:r>
              <a:rPr lang="el-GR" b="1" dirty="0" smtClean="0">
                <a:solidFill>
                  <a:srgbClr val="FF0000"/>
                </a:solidFill>
              </a:rPr>
              <a:t> Αιώνας</a:t>
            </a:r>
            <a:r>
              <a:rPr lang="en-US" b="1" dirty="0" smtClean="0"/>
              <a:t>:</a:t>
            </a:r>
            <a:r>
              <a:rPr lang="el-GR" b="1" dirty="0" smtClean="0"/>
              <a:t> Η σχετική συχνότητα εγκαταλείπεται σαν βασική έννοια και το αξιωματικό σύστημα εδραιώνεται, πράγμα που οδηγεί στη λογική ορθότητα. Η θεωρία πιθανοτήτων έχει εισχωρήσει στην επιστήμη και μηχανική και ερμηνεύει τους περισσοτέρους τύπους αβεβαιότητας.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1967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2" y="5703570"/>
            <a:ext cx="8534400" cy="960120"/>
          </a:xfrm>
        </p:spPr>
        <p:txBody>
          <a:bodyPr>
            <a:normAutofit/>
          </a:bodyPr>
          <a:lstStyle/>
          <a:p>
            <a:r>
              <a:rPr lang="el-GR" sz="2800" dirty="0" err="1" smtClean="0"/>
              <a:t>Μελετη</a:t>
            </a:r>
            <a:r>
              <a:rPr lang="el-GR" sz="2800" dirty="0" smtClean="0"/>
              <a:t> για </a:t>
            </a:r>
            <a:r>
              <a:rPr lang="el-GR" sz="2800" dirty="0" err="1" smtClean="0"/>
              <a:t>παιδια</a:t>
            </a:r>
            <a:r>
              <a:rPr lang="el-GR" sz="2800" dirty="0" smtClean="0"/>
              <a:t> </a:t>
            </a:r>
            <a:r>
              <a:rPr lang="en-US" sz="2800" dirty="0" smtClean="0"/>
              <a:t>: key understanding</a:t>
            </a:r>
            <a:endParaRPr lang="en-US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Προσχολική ηλικία</a:t>
            </a:r>
            <a:r>
              <a:rPr lang="en-US" sz="2400" b="1" dirty="0" smtClean="0"/>
              <a:t>: </a:t>
            </a:r>
            <a:r>
              <a:rPr lang="el-GR" sz="2400" b="1" dirty="0" smtClean="0"/>
              <a:t>έννοιες δικαίου, τυχαίου και ευκαιρίας μέσα από διάφορα παιγνίδια (</a:t>
            </a:r>
            <a:r>
              <a:rPr lang="en-US" sz="2400" b="1" dirty="0" smtClean="0"/>
              <a:t>UNO, </a:t>
            </a:r>
            <a:r>
              <a:rPr lang="el-GR" sz="2400" b="1" dirty="0" err="1" smtClean="0"/>
              <a:t>μονοπ</a:t>
            </a:r>
            <a:r>
              <a:rPr lang="el-GR" sz="2400" b="1" dirty="0" err="1"/>
              <a:t>ω</a:t>
            </a:r>
            <a:r>
              <a:rPr lang="el-GR" sz="2400" b="1" dirty="0" err="1" smtClean="0"/>
              <a:t>λη</a:t>
            </a:r>
            <a:r>
              <a:rPr lang="el-GR" sz="2400" b="1" dirty="0" smtClean="0"/>
              <a:t>…) </a:t>
            </a:r>
            <a:endParaRPr lang="en-US" sz="2400" b="1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203" y="4139946"/>
            <a:ext cx="3121152" cy="2340864"/>
          </a:xfrm>
        </p:spPr>
      </p:pic>
      <p:sp>
        <p:nvSpPr>
          <p:cNvPr id="7" name="Ορθογώνιο 6"/>
          <p:cNvSpPr/>
          <p:nvPr/>
        </p:nvSpPr>
        <p:spPr>
          <a:xfrm>
            <a:off x="5772150" y="-58186"/>
            <a:ext cx="64198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Μαθησιακές ικανότητες</a:t>
            </a:r>
            <a:r>
              <a:rPr lang="en-US" b="1" dirty="0" smtClean="0"/>
              <a:t>:</a:t>
            </a:r>
            <a:endParaRPr lang="el-GR" b="1" dirty="0" smtClean="0"/>
          </a:p>
          <a:p>
            <a:endParaRPr lang="en-US" b="1" dirty="0"/>
          </a:p>
          <a:p>
            <a:pPr marL="342900" indent="-342900">
              <a:buAutoNum type="alphaLcParenBoth"/>
            </a:pPr>
            <a:r>
              <a:rPr lang="el-GR" dirty="0" smtClean="0"/>
              <a:t>Αντίληψη </a:t>
            </a:r>
            <a:r>
              <a:rPr lang="el-GR" dirty="0" err="1" smtClean="0"/>
              <a:t>τυχαιοτητας</a:t>
            </a:r>
            <a:endParaRPr lang="el-GR" dirty="0" smtClean="0"/>
          </a:p>
          <a:p>
            <a:pPr marL="342900" indent="-342900">
              <a:buAutoNum type="alphaLcParenBoth"/>
            </a:pPr>
            <a:endParaRPr lang="el-GR" dirty="0"/>
          </a:p>
          <a:p>
            <a:r>
              <a:rPr lang="el-GR" dirty="0"/>
              <a:t>(β) Δειγματικός </a:t>
            </a:r>
            <a:r>
              <a:rPr lang="el-GR" dirty="0" smtClean="0"/>
              <a:t>χώρος</a:t>
            </a:r>
          </a:p>
          <a:p>
            <a:endParaRPr lang="el-GR" dirty="0"/>
          </a:p>
          <a:p>
            <a:r>
              <a:rPr lang="el-GR" dirty="0"/>
              <a:t>(γ) Υπολογισμός </a:t>
            </a:r>
            <a:r>
              <a:rPr lang="el-GR" dirty="0" smtClean="0"/>
              <a:t>πιθανότητας</a:t>
            </a:r>
          </a:p>
          <a:p>
            <a:endParaRPr lang="el-GR" dirty="0"/>
          </a:p>
          <a:p>
            <a:r>
              <a:rPr lang="el-GR" dirty="0"/>
              <a:t>(δ) Αντίληψη σχέσεων</a:t>
            </a:r>
            <a:r>
              <a:rPr lang="en-US" dirty="0"/>
              <a:t>; </a:t>
            </a:r>
            <a:r>
              <a:rPr lang="el-GR" dirty="0"/>
              <a:t>Ανεξαρτησία,     </a:t>
            </a:r>
            <a:r>
              <a:rPr lang="el-GR" dirty="0" smtClean="0"/>
              <a:t>Δέσμευση</a:t>
            </a:r>
          </a:p>
          <a:p>
            <a:endParaRPr lang="el-GR" dirty="0"/>
          </a:p>
          <a:p>
            <a:r>
              <a:rPr lang="el-GR" dirty="0"/>
              <a:t>(ε) Χρήση παραδειγμάτων</a:t>
            </a:r>
            <a:r>
              <a:rPr lang="en-US" dirty="0"/>
              <a:t>: </a:t>
            </a:r>
            <a:r>
              <a:rPr lang="el-GR" dirty="0"/>
              <a:t>Αν θέλετε μια </a:t>
            </a:r>
            <a:r>
              <a:rPr lang="el-GR" dirty="0" smtClean="0"/>
              <a:t>μπλε </a:t>
            </a:r>
            <a:r>
              <a:rPr lang="el-GR" dirty="0"/>
              <a:t>μπάλα </a:t>
            </a:r>
            <a:r>
              <a:rPr lang="el-GR" dirty="0" smtClean="0"/>
              <a:t>      ποιο </a:t>
            </a:r>
            <a:r>
              <a:rPr lang="el-GR" dirty="0"/>
              <a:t>κουτί θα διαλέγατε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3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8502" y="4624492"/>
            <a:ext cx="8534400" cy="2450678"/>
          </a:xfrm>
        </p:spPr>
        <p:txBody>
          <a:bodyPr>
            <a:normAutofit/>
          </a:bodyPr>
          <a:lstStyle/>
          <a:p>
            <a:r>
              <a:rPr lang="el-GR" sz="2800" dirty="0" err="1" smtClean="0"/>
              <a:t>Στοιχεια</a:t>
            </a:r>
            <a:r>
              <a:rPr lang="el-GR" sz="2800" dirty="0" smtClean="0"/>
              <a:t> </a:t>
            </a:r>
            <a:r>
              <a:rPr lang="el-GR" sz="2800" dirty="0" err="1" smtClean="0"/>
              <a:t>Θεωριας</a:t>
            </a:r>
            <a:r>
              <a:rPr lang="el-GR" sz="2800" dirty="0" smtClean="0"/>
              <a:t> </a:t>
            </a:r>
            <a:br>
              <a:rPr lang="el-GR" sz="2800" dirty="0" smtClean="0"/>
            </a:br>
            <a:r>
              <a:rPr lang="el-GR" sz="2800" dirty="0" err="1" smtClean="0"/>
              <a:t>Πιθανοτητων</a:t>
            </a:r>
            <a:endParaRPr lang="en-US" sz="2800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8091" y="96306"/>
            <a:ext cx="4709164" cy="5270924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350" y="-474345"/>
            <a:ext cx="5554979" cy="11121390"/>
          </a:xfrm>
        </p:spPr>
      </p:pic>
    </p:spTree>
    <p:extLst>
      <p:ext uri="{BB962C8B-B14F-4D97-AF65-F5344CB8AC3E}">
        <p14:creationId xmlns:p14="http://schemas.microsoft.com/office/powerpoint/2010/main" val="283684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Τομή">
  <a:themeElements>
    <a:clrScheme name="Τομή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Τομή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Τομή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37838</TotalTime>
  <Words>628</Words>
  <Application>Microsoft Office PowerPoint</Application>
  <PresentationFormat>Ευρεία οθόνη</PresentationFormat>
  <Paragraphs>81</Paragraphs>
  <Slides>20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5" baseType="lpstr">
      <vt:lpstr>Calibri</vt:lpstr>
      <vt:lpstr>Century Gothic</vt:lpstr>
      <vt:lpstr>Wingdings</vt:lpstr>
      <vt:lpstr>Wingdings 3</vt:lpstr>
      <vt:lpstr>Τομή</vt:lpstr>
      <vt:lpstr>Ο λόγος περί Πιθανοτήτων και Στατιστικής </vt:lpstr>
      <vt:lpstr>Περιεχόμενα ομιλίαs:</vt:lpstr>
      <vt:lpstr> Αβεβαιοτης: ο κοσμος των πιθανοτητων παραπανω                                                   </vt:lpstr>
      <vt:lpstr>βΕΒΑΙΟΤΗς: (α) εάν γυρίσουμε το ποτηρι αναποδα θα χηθει το νερο. (β) εάν το ερωτημα είναι ποιος είναι ποιο μεγαλος στην ηλικια το εγγονακι η η γιαγια, η απαντηση είναι η γιαγια</vt:lpstr>
      <vt:lpstr>10 Παραδειγματα χρησης πιαθανοτητασ στη καθημερινοτητα</vt:lpstr>
      <vt:lpstr>Ιστορικη Αναδρομη βασικης θεωριας πιθανοτητων</vt:lpstr>
      <vt:lpstr>Ιστορικη Αναδρομη θεωριας Πιθανοτητων</vt:lpstr>
      <vt:lpstr>Μελετη για παιδια : key understanding</vt:lpstr>
      <vt:lpstr>Στοιχεια Θεωριας  Πιθανοτητων</vt:lpstr>
      <vt:lpstr>Τυχαιες μεταβλητες διακριτες</vt:lpstr>
      <vt:lpstr>Τυχαιες Μεταβλητες Συνεχεις</vt:lpstr>
      <vt:lpstr>Τυχαιες Μεταβλητες</vt:lpstr>
      <vt:lpstr>Πιθανοτητες Τυχαιων Μεταβλητων Poisson (διακριτη), Κανονικη (συνεχης)</vt:lpstr>
      <vt:lpstr>Οριακα θεωρηματα</vt:lpstr>
      <vt:lpstr>Στατιστικη: Δεδομενα, Πληροφορια, Γνωση</vt:lpstr>
      <vt:lpstr>Περιγραφικη και επαγωγικη στατιστικη</vt:lpstr>
      <vt:lpstr>Στατιστικη διαδικασια</vt:lpstr>
      <vt:lpstr>Mensa Foundation</vt:lpstr>
      <vt:lpstr>Ο νομοσ των μεγαλων αριθμων </vt:lpstr>
      <vt:lpstr>ΤΕΧΝηΤΗ ΝΟηΜΟΣΥΝΗ (ARTIFICIAL INTELLIGENCE)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λογοs περι Πιθανοτητων και Στατιστικηs</dc:title>
  <dc:creator>Elias Houstis</dc:creator>
  <cp:lastModifiedBy>Elias Houstis</cp:lastModifiedBy>
  <cp:revision>79</cp:revision>
  <dcterms:created xsi:type="dcterms:W3CDTF">2022-03-28T11:39:23Z</dcterms:created>
  <dcterms:modified xsi:type="dcterms:W3CDTF">2023-02-16T09:47:08Z</dcterms:modified>
</cp:coreProperties>
</file>